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6206" r:id="rId3"/>
    <p:sldId id="6332" r:id="rId5"/>
    <p:sldId id="6333" r:id="rId6"/>
    <p:sldId id="6296" r:id="rId7"/>
    <p:sldId id="6159" r:id="rId8"/>
    <p:sldId id="6358" r:id="rId9"/>
    <p:sldId id="6359" r:id="rId10"/>
    <p:sldId id="6297" r:id="rId11"/>
    <p:sldId id="6182" r:id="rId12"/>
    <p:sldId id="6161" r:id="rId13"/>
    <p:sldId id="6162" r:id="rId14"/>
    <p:sldId id="6164" r:id="rId15"/>
    <p:sldId id="6165" r:id="rId16"/>
    <p:sldId id="6166" r:id="rId17"/>
    <p:sldId id="6168" r:id="rId18"/>
    <p:sldId id="6169" r:id="rId19"/>
    <p:sldId id="6170" r:id="rId20"/>
    <p:sldId id="6172" r:id="rId21"/>
    <p:sldId id="6320" r:id="rId22"/>
    <p:sldId id="6174" r:id="rId23"/>
    <p:sldId id="6298" r:id="rId24"/>
    <p:sldId id="6310" r:id="rId25"/>
    <p:sldId id="6311" r:id="rId26"/>
    <p:sldId id="6312" r:id="rId27"/>
    <p:sldId id="6305" r:id="rId28"/>
    <p:sldId id="6306" r:id="rId29"/>
    <p:sldId id="6308" r:id="rId30"/>
    <p:sldId id="6309" r:id="rId31"/>
    <p:sldId id="6153" r:id="rId3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2" userDrawn="1">
          <p15:clr>
            <a:srgbClr val="A4A3A4"/>
          </p15:clr>
        </p15:guide>
        <p15:guide id="2" pos="36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0FE"/>
    <a:srgbClr val="258FF8"/>
    <a:srgbClr val="1F22A5"/>
    <a:srgbClr val="EFD1CC"/>
    <a:srgbClr val="F7EAE7"/>
    <a:srgbClr val="425EFD"/>
    <a:srgbClr val="6C81FB"/>
    <a:srgbClr val="93A3FC"/>
    <a:srgbClr val="FAF4E8"/>
    <a:srgbClr val="F6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804" y="4"/>
      </p:cViewPr>
      <p:guideLst>
        <p:guide orient="horz" pos="1372"/>
        <p:guide pos="36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kumimoji="1"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1">
            <a:spLocks noChangeArrowheads="1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1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1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14.xml"/><Relationship Id="rId2" Type="http://schemas.openxmlformats.org/officeDocument/2006/relationships/image" Target="../media/image12.png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tags" Target="../tags/tag16.xml"/><Relationship Id="rId2" Type="http://schemas.openxmlformats.org/officeDocument/2006/relationships/image" Target="../media/image17.png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jingyan.baidu.com/article/7c6fb428458f1fc1652c90d2.html&#13;" TargetMode="External"/><Relationship Id="rId2" Type="http://schemas.openxmlformats.org/officeDocument/2006/relationships/hyperlink" Target="https://browser.360.cn/ee/mac/index.html" TargetMode="External"/><Relationship Id="rId1" Type="http://schemas.openxmlformats.org/officeDocument/2006/relationships/hyperlink" Target="https://www.google.cn/intl/zh-CN/chrome/&#13;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35935" y="2576195"/>
            <a:ext cx="5857240" cy="133032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buClrTx/>
              <a:buSzTx/>
              <a:buFontTx/>
            </a:pPr>
            <a:r>
              <a:rPr lang="zh-CN" altLang="en-US"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考生线上面试操作手册</a:t>
            </a:r>
            <a:endParaRPr lang="zh-CN" altLang="en-US" sz="4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0" y="5614670"/>
            <a:ext cx="374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面试流程—登录页面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2605" y="1057116"/>
            <a:ext cx="83185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面试登录地址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http://ms.haihr.com</a:t>
            </a:r>
            <a:endParaRPr lang="en-US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微信图片_202410121924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542415"/>
            <a:ext cx="12191365" cy="53155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面试流程—调试设备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100" y="1136015"/>
            <a:ext cx="75679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先调试设备（调试摄像头、麦克风设备），确保作答设备稳定、正常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C:/Users/Admin/Desktop/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8060" b="18060"/>
          <a:stretch>
            <a:fillRect/>
          </a:stretch>
        </p:blipFill>
        <p:spPr>
          <a:xfrm>
            <a:off x="546100" y="2042160"/>
            <a:ext cx="9129395" cy="42887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启用摄像头和麦克风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875155"/>
            <a:ext cx="5479415" cy="328041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1875155"/>
            <a:ext cx="5495290" cy="3279775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614680" y="1073150"/>
            <a:ext cx="680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点击启用摄像头和麦克风，状态为正常，有画面，即可下一步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659505" y="3436620"/>
            <a:ext cx="147955" cy="2330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82015" y="3618865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点击“启用摄像头和麦克风”后，麦克风音量检测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81290" y="359029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状态为正常，点击“下一步即可”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9663430" y="3411220"/>
            <a:ext cx="103505" cy="2076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5248275"/>
            <a:ext cx="3044825" cy="13239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5107940" y="3958590"/>
            <a:ext cx="0" cy="12896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启用屏幕录制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3780" y="2197735"/>
            <a:ext cx="5759450" cy="3506470"/>
          </a:xfrm>
          <a:prstGeom prst="rect">
            <a:avLst/>
          </a:prstGeom>
          <a:ln>
            <a:solidFill>
              <a:srgbClr val="3F8CF6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5950" y="2197735"/>
            <a:ext cx="5356860" cy="3507105"/>
          </a:xfrm>
          <a:prstGeom prst="rect">
            <a:avLst/>
          </a:prstGeom>
          <a:ln>
            <a:solidFill>
              <a:srgbClr val="3F8CF6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15950" y="958850"/>
            <a:ext cx="88931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点击启用屏幕录制，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在弹出的“共享屏幕”窗口中，选择“整个屏幕”窗口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分享。</a:t>
            </a:r>
            <a:endParaRPr lang="zh-CN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此时，系统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实时共享电脑屏幕画面，录屏功能检测通过。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3125" y="2197735"/>
            <a:ext cx="12534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>
                <a:solidFill>
                  <a:srgbClr val="4670FE"/>
                </a:solidFill>
              </a:rPr>
              <a:t>第一种方式：</a:t>
            </a:r>
            <a:endParaRPr lang="zh-CN" altLang="en-US" sz="1400" b="1">
              <a:solidFill>
                <a:srgbClr val="4670F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1460" y="4018280"/>
            <a:ext cx="2931795" cy="2468245"/>
            <a:chOff x="396" y="6328"/>
            <a:chExt cx="4617" cy="3887"/>
          </a:xfrm>
        </p:grpSpPr>
        <p:grpSp>
          <p:nvGrpSpPr>
            <p:cNvPr id="16" name="组合 15"/>
            <p:cNvGrpSpPr/>
            <p:nvPr/>
          </p:nvGrpSpPr>
          <p:grpSpPr>
            <a:xfrm>
              <a:off x="396" y="6328"/>
              <a:ext cx="4617" cy="3887"/>
              <a:chOff x="390" y="6328"/>
              <a:chExt cx="4617" cy="3887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" y="6328"/>
                <a:ext cx="4393" cy="388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3319" y="9336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再点击分享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975" y="7670"/>
                <a:ext cx="280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先点击“整个屏幕”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 flipV="1">
                <a:off x="3450" y="7472"/>
                <a:ext cx="233" cy="198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4438" y="9764"/>
                <a:ext cx="0" cy="112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396" y="6443"/>
              <a:ext cx="2102" cy="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2" y="6443"/>
              <a:ext cx="197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b="1">
                  <a:solidFill>
                    <a:srgbClr val="4670FE"/>
                  </a:solidFill>
                </a:rPr>
                <a:t>第二种方式：</a:t>
              </a:r>
              <a:endParaRPr lang="zh-CN" altLang="en-US" sz="1400" b="1">
                <a:solidFill>
                  <a:srgbClr val="4670FE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手机副摄像头扫码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950" y="1120775"/>
            <a:ext cx="106641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手机微信扫码屏幕二维码，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并在手机上点击确认，电脑屏幕可以看到手机实时画面，系统检测通过。并把手机架设在正左侧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右侧1.5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米左右等位置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4997" r="12276"/>
          <a:stretch>
            <a:fillRect/>
          </a:stretch>
        </p:blipFill>
        <p:spPr>
          <a:xfrm>
            <a:off x="615950" y="2438400"/>
            <a:ext cx="5225415" cy="279400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3024" r="8656"/>
          <a:stretch>
            <a:fillRect/>
          </a:stretch>
        </p:blipFill>
        <p:spPr>
          <a:xfrm>
            <a:off x="6205220" y="2438400"/>
            <a:ext cx="5225415" cy="285496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调试成功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5950" y="1125220"/>
            <a:ext cx="8496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调试完成后，点击“下一步”即可，页面提示调试成功，返回答题入口即可。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6230" y="1858645"/>
            <a:ext cx="5693410" cy="24917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84265" y="1858645"/>
            <a:ext cx="53721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身份核验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0370" y="2713355"/>
            <a:ext cx="3703320" cy="308546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10" y="2713355"/>
            <a:ext cx="3726815" cy="305244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394315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96651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2721610"/>
            <a:ext cx="3733165" cy="306832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25475" y="1054735"/>
            <a:ext cx="106641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设备测试完毕，进入身份核验环节。首先阅读面试须知，并在弹出的界面勾选、“我已阅读上述说明” “我已完成设备调试”，点击下方“身份核验”按钮。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身份核验环节，点击“拍照”后点击“下一步”（请采集正脸、全脸照片验证成功）进入考试。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如遇身份核验失败，怎么办？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5950" y="1127125"/>
            <a:ext cx="95764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身份核验环节，如验证失败，可上传电脑桌面预留的证件照（身份证照片）-提交人工审核。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提交后，请耐心等待，查看审核结果，如已经进入作答页面，可以开始作答。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2411" t="14698" r="57425" b="8333"/>
          <a:stretch>
            <a:fillRect/>
          </a:stretch>
        </p:blipFill>
        <p:spPr>
          <a:xfrm>
            <a:off x="1073150" y="2311400"/>
            <a:ext cx="444309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2311400"/>
            <a:ext cx="456882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5596255" y="4173855"/>
            <a:ext cx="106172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面试流程—进入面试页面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450" y="1115695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4.</a:t>
            </a:r>
            <a:r>
              <a:rPr lang="zh-TW" altLang="zh-CN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进入试题页面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完成身份信息核验后，点击“开始授权”，在弹出的页面选择“整个屏幕”选项，完成屏幕实时共享，进入正式面试页面。请确保左上角实时画面正常，若黑屏，请参照调试设备步骤重新完成调测。请选择安静环境面试，关闭电脑端所有与面试无关的软件，避免意外干扰和软件弹窗影响面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681605"/>
            <a:ext cx="12192000" cy="36429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面试流程—进入面试开始作答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" y="1010920"/>
            <a:ext cx="114566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5.开始作答</a:t>
            </a:r>
            <a:r>
              <a:rPr lang="zh-CN" altLang="zh-TW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页面</a:t>
            </a: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期间，考生需始终保持脸部处于电脑、手机摄像头监控范围内，面试现场参见下图。离开面试、遮挡脸部、多人入镜、左顾右盼、接打电话、切换屏幕等作弊或违规行为将被系统记录，并通过后台人工智能识别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+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人工判定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，超过规定次数等将被系统强制交卷。</a:t>
            </a:r>
            <a:r>
              <a:rPr lang="zh-CN" altLang="zh-TW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备注：不需要点击开始录制，进入面试系统后自动开启视频录制，考生面向屏幕作答即可，结束答题后可点击提交试卷，提交后不能修改。</a:t>
            </a:r>
            <a:endParaRPr lang="zh-CN" altLang="zh-TW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83195" y="4787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考前须知—面试时间安排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64845" y="2456180"/>
          <a:ext cx="1086231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446151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面试环节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rgbClr val="425E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面试日期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rgbClr val="425E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具体时间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rgbClr val="425E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环节说明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rgbClr val="425EFD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设备调试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年1月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日—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上午9:00—12:00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下午14：00—17:00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设备调试环节不限制调试次数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模拟测试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年1月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上午9:30—17:00（任意时段）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模拟环节即流程测试，不计入正式面试成绩（每人仅一次模拟考试机会）</a:t>
                      </a:r>
                      <a:endParaRPr lang="zh-CN" altLang="en-US" sz="17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正式面试准备阶段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上午9:30—10:00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面试开始后3分钟内未能登录的考生将无法进入面试系统，视为放弃面试。</a:t>
                      </a:r>
                      <a:endParaRPr lang="zh-CN" altLang="en-US" sz="17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正式面试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2025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11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上午10:00—10:10</a:t>
                      </a:r>
                      <a:endParaRPr lang="zh-CN" altLang="en-US" sz="17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308225" y="1580515"/>
            <a:ext cx="7575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425EFD"/>
                </a:solidFill>
              </a:rPr>
              <a:t>本次面试分为调试阶段，模拟测试和正式面试三个环节</a:t>
            </a:r>
            <a:endParaRPr lang="zh-CN" altLang="en-US" sz="2400" b="1">
              <a:solidFill>
                <a:srgbClr val="425EFD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面试流程—面试结束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6885" y="1002665"/>
            <a:ext cx="114566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6.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自动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结束面试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答题完毕</a:t>
            </a: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注：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面试成绩</a:t>
            </a:r>
            <a:r>
              <a:rPr 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将</a:t>
            </a:r>
            <a:r>
              <a:rPr 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通过</a:t>
            </a:r>
            <a:r>
              <a:rPr lang="zh-CN" altLang="zh-TW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包头市人力资源和社会保障局官网“事业单位公开招聘信息”专栏公布</a:t>
            </a:r>
            <a:r>
              <a:rPr lang="zh-TW" alt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 </a:t>
            </a:r>
            <a:r>
              <a:rPr lang="zh-CN" altLang="zh-TW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chemeClr val="tx1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9250" y="2139950"/>
            <a:ext cx="8235950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常见问题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多发问题处理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5950" y="1504950"/>
            <a:ext cx="10452735" cy="3969385"/>
            <a:chOff x="970" y="2370"/>
            <a:chExt cx="16461" cy="6251"/>
          </a:xfrm>
        </p:grpSpPr>
        <p:sp>
          <p:nvSpPr>
            <p:cNvPr id="6" name="文本框 5"/>
            <p:cNvSpPr txBox="1"/>
            <p:nvPr/>
          </p:nvSpPr>
          <p:spPr>
            <a:xfrm>
              <a:off x="970" y="2370"/>
              <a:ext cx="16461" cy="62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在过程中最多的问题就是电脑摄像头问题处理办法五步：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第一步：用微信或qq在电脑登陆，视频语音通话看看是否正常。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第二步：不要用XP系统、不要用苹果自带的safari。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第三步：用谷歌浏览器，把谷歌浏览器更新到最版本                    。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注：苹果电脑需要在系统偏好设置-安全性与隐私内把摄像头和麦克风权限打开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第四步：如果最新版本谷歌浏览器还不行，可以下载最新版本360极速浏览器                    。</a:t>
              </a:r>
              <a:endPara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第五步：都不行建议考生更换设备。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rcRect l="2693" t="6225" r="3600" b="18011"/>
            <a:stretch>
              <a:fillRect/>
            </a:stretch>
          </p:blipFill>
          <p:spPr>
            <a:xfrm>
              <a:off x="9528" y="4532"/>
              <a:ext cx="2131" cy="12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21573" t="26667" r="21547" b="25084"/>
            <a:stretch>
              <a:fillRect/>
            </a:stretch>
          </p:blipFill>
          <p:spPr>
            <a:xfrm>
              <a:off x="13437" y="6480"/>
              <a:ext cx="2133" cy="10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950" y="1696720"/>
            <a:ext cx="11680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如果调试设备失败，或者《启用按钮》没反应时，请按照以下方法进行操作；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请更新谷歌或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极速浏览器至最新版本，谷歌浏览器官网：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 action="ppaction://hlinkfile"/>
              </a:rPr>
              <a:t>https://www.google.cn/intl/zh-CN/chrome/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1" action="ppaction://hlinkfile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极速浏览器官网：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 action="ppaction://hlinkfile"/>
              </a:rPr>
              <a:t>https://browser.360.cn/ee/mac/index.html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，下载完成安装后，重启电脑进行尝试。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windows电脑，请打开摄像头访问权限，详见：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https://jingyan.baidu.com/article/7c6fb428458f1fc1652c90d2.html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  <a:hlinkClick r:id="rId3" action="ppaction://hlinkfile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windows电脑，请打开麦克风访问权限，详见：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https://jingyan.baidu.com/article/7908e85c663e6dee481ad2db.html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5950" y="1186815"/>
            <a:ext cx="10843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电脑系统&lt;摄像头权限&gt;设置说明: 确认电脑操作系统已授权允许浏览器使用摄像头。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苹果电脑权限获取方法：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安全性与隐私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点击锁按钮以进行更改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选中摄像头勾选谷歌浏览器允许授权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2367915"/>
            <a:ext cx="1064514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15950" y="1266825"/>
            <a:ext cx="11207750" cy="3512820"/>
            <a:chOff x="970" y="1995"/>
            <a:chExt cx="17650" cy="5532"/>
          </a:xfrm>
        </p:grpSpPr>
        <p:pic>
          <p:nvPicPr>
            <p:cNvPr id="7" name="图片 6" descr="dfc418cf4f6c357c57822e02ef9437a"/>
            <p:cNvPicPr>
              <a:picLocks noChangeAspect="1"/>
            </p:cNvPicPr>
            <p:nvPr/>
          </p:nvPicPr>
          <p:blipFill>
            <a:blip r:embed="rId1"/>
            <a:srcRect l="22803" t="14754" r="23096" b="9260"/>
            <a:stretch>
              <a:fillRect/>
            </a:stretch>
          </p:blipFill>
          <p:spPr>
            <a:xfrm>
              <a:off x="970" y="1995"/>
              <a:ext cx="7918" cy="5533"/>
            </a:xfrm>
            <a:prstGeom prst="rect">
              <a:avLst/>
            </a:prstGeom>
          </p:spPr>
        </p:pic>
        <p:pic>
          <p:nvPicPr>
            <p:cNvPr id="8" name="图片 7" descr="企业微信截图_97755e48-e381-4788-a315-b4e2398e52e7"/>
            <p:cNvPicPr>
              <a:picLocks noChangeAspect="1"/>
            </p:cNvPicPr>
            <p:nvPr/>
          </p:nvPicPr>
          <p:blipFill>
            <a:blip r:embed="rId2"/>
            <a:srcRect l="4525" t="4946" r="3743" b="9495"/>
            <a:stretch>
              <a:fillRect/>
            </a:stretch>
          </p:blipFill>
          <p:spPr>
            <a:xfrm>
              <a:off x="9186" y="3097"/>
              <a:ext cx="9434" cy="33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2322" y="6878"/>
              <a:ext cx="3161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上图为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: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物理摄像头示例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15950" y="1227455"/>
            <a:ext cx="10805160" cy="4689475"/>
            <a:chOff x="970" y="1933"/>
            <a:chExt cx="17016" cy="7385"/>
          </a:xfrm>
        </p:grpSpPr>
        <p:pic>
          <p:nvPicPr>
            <p:cNvPr id="4" name="图片 3" descr="5bf81125347166289397ba7669695cb3"/>
            <p:cNvPicPr>
              <a:picLocks noChangeAspect="1"/>
            </p:cNvPicPr>
            <p:nvPr/>
          </p:nvPicPr>
          <p:blipFill>
            <a:blip r:embed="rId1"/>
            <a:srcRect l="28706" t="26599" r="32005" b="10812"/>
            <a:stretch>
              <a:fillRect/>
            </a:stretch>
          </p:blipFill>
          <p:spPr>
            <a:xfrm>
              <a:off x="970" y="4006"/>
              <a:ext cx="5776" cy="5313"/>
            </a:xfrm>
            <a:prstGeom prst="rect">
              <a:avLst/>
            </a:prstGeom>
          </p:spPr>
        </p:pic>
        <p:pic>
          <p:nvPicPr>
            <p:cNvPr id="5" name="图片 4" descr="wecom-temp-2efe32ad981ad68226d53061e7195cd8"/>
            <p:cNvPicPr>
              <a:picLocks noChangeAspect="1"/>
            </p:cNvPicPr>
            <p:nvPr/>
          </p:nvPicPr>
          <p:blipFill>
            <a:blip r:embed="rId2"/>
            <a:srcRect l="16064" t="3726" r="12849" b="20516"/>
            <a:stretch>
              <a:fillRect/>
            </a:stretch>
          </p:blipFill>
          <p:spPr>
            <a:xfrm>
              <a:off x="7612" y="4006"/>
              <a:ext cx="10375" cy="444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70" y="1933"/>
              <a:ext cx="892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如电脑安装虚拟摄像头，需选择接入电脑自带摄像头。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如还没有反应，请按以下方法操作：详细操作请看下文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15950" y="1471930"/>
            <a:ext cx="99485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提交答案后,无法正常提交。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答:只要答案提交,数据就能保存,无需担心,如遇提交进度慢与网络原因无法提交，耐心等待3-5分 钟,即可关闭页面。(操作手册有示意图)；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人脸识别,下一步点不动。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答:刷新再试+更换浏览器,如当出现一次审核未通过情况下,调整光线,避免背光、避免逆光拍照；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电脑屏幕分辨率调整快捷键:Ctrl和+号(放大屏幕显示分辨率)，Ctrl和-号(缩小屏幕显示分辨率)；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作答页面内题目文字大小调整:右上方按钮《字号:+和-》；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534910" y="1791970"/>
            <a:ext cx="338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关闭阅读模式，或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重新分享屏幕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950" y="1527175"/>
            <a:ext cx="11254740" cy="4384040"/>
            <a:chOff x="970" y="2405"/>
            <a:chExt cx="17724" cy="6904"/>
          </a:xfrm>
        </p:grpSpPr>
        <p:pic>
          <p:nvPicPr>
            <p:cNvPr id="4" name="图片 3" descr="企业微信截图_16678730746671"/>
            <p:cNvPicPr>
              <a:picLocks noChangeAspect="1"/>
            </p:cNvPicPr>
            <p:nvPr/>
          </p:nvPicPr>
          <p:blipFill>
            <a:blip r:embed="rId1"/>
            <a:srcRect r="9622" b="13708"/>
            <a:stretch>
              <a:fillRect/>
            </a:stretch>
          </p:blipFill>
          <p:spPr>
            <a:xfrm>
              <a:off x="8632" y="2516"/>
              <a:ext cx="10063" cy="5108"/>
            </a:xfrm>
            <a:prstGeom prst="rect">
              <a:avLst/>
            </a:prstGeom>
          </p:spPr>
        </p:pic>
        <p:pic>
          <p:nvPicPr>
            <p:cNvPr id="6" name="图片 5" descr="企业微信截图_16676966592571"/>
            <p:cNvPicPr>
              <a:picLocks noChangeAspect="1"/>
            </p:cNvPicPr>
            <p:nvPr/>
          </p:nvPicPr>
          <p:blipFill>
            <a:blip r:embed="rId2"/>
            <a:srcRect l="4683" r="14637"/>
            <a:stretch>
              <a:fillRect/>
            </a:stretch>
          </p:blipFill>
          <p:spPr>
            <a:xfrm>
              <a:off x="970" y="2405"/>
              <a:ext cx="7425" cy="6904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7200" y="2031779"/>
            <a:ext cx="890451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祝您面试成功！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考前须知—面试形式说明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直接连接符 27"/>
          <p:cNvSpPr/>
          <p:nvPr>
            <p:custDataLst>
              <p:tags r:id="rId1"/>
            </p:custDataLst>
          </p:nvPr>
        </p:nvSpPr>
        <p:spPr>
          <a:xfrm>
            <a:off x="2506345" y="4436110"/>
            <a:ext cx="2249805" cy="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  <a:miter lim="400000"/>
          </a:ln>
        </p:spPr>
        <p:txBody>
          <a:bodyPr anchor="ctr"/>
          <a:p>
            <a:pPr algn="ctr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直接连接符 29"/>
          <p:cNvSpPr/>
          <p:nvPr>
            <p:custDataLst>
              <p:tags r:id="rId2"/>
            </p:custDataLst>
          </p:nvPr>
        </p:nvSpPr>
        <p:spPr>
          <a:xfrm>
            <a:off x="2506345" y="3161030"/>
            <a:ext cx="2249805" cy="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  <a:miter lim="400000"/>
          </a:ln>
        </p:spPr>
        <p:txBody>
          <a:bodyPr anchor="ctr"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70125" y="4513580"/>
            <a:ext cx="8048625" cy="45085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425E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面试中</a:t>
            </a:r>
            <a:r>
              <a:rPr lang="en-US" altLang="zh-CN" sz="2000" b="1" spc="300">
                <a:solidFill>
                  <a:srgbClr val="425E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b="1" spc="300">
                <a:solidFill>
                  <a:srgbClr val="425E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考生答题要求</a:t>
            </a:r>
            <a:endParaRPr lang="zh-CN" altLang="en-US" sz="2000" b="1" spc="300">
              <a:solidFill>
                <a:srgbClr val="425E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2270125" y="4964430"/>
            <a:ext cx="8030845" cy="1069340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sym typeface="Arial" panose="020B0604020202020204" pitchFamily="34" charset="0"/>
              </a:rPr>
              <a:t>面试可用国家通用语言文字作答，也可用蒙古语作答（以应聘者资格复审时在系统上选择的面试使用语种为准，不接受临场变更语种），但只能使用一种语言作答，不能混用。对不按要求作答的，按零分处理。</a:t>
            </a:r>
            <a:r>
              <a:rPr lang="zh-CN" altLang="en-US" sz="14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面试题目会同时出现在电脑屏幕上，请考生按照先后顺序依次作答，每题作答完毕需说明“回答完毕”。</a:t>
            </a:r>
            <a:endParaRPr lang="zh-CN" altLang="en-US" sz="14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2270125" y="3233420"/>
            <a:ext cx="8116570" cy="45085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425E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面试中</a:t>
            </a:r>
            <a:r>
              <a:rPr lang="en-US" altLang="zh-CN" sz="2000" b="1" spc="300">
                <a:solidFill>
                  <a:srgbClr val="425E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b="1" spc="300">
                <a:solidFill>
                  <a:srgbClr val="425E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考生答题时长</a:t>
            </a:r>
            <a:endParaRPr lang="zh-CN" altLang="en-US" sz="2000" b="1" spc="300">
              <a:solidFill>
                <a:srgbClr val="425EF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6"/>
            </p:custDataLst>
          </p:nvPr>
        </p:nvSpPr>
        <p:spPr>
          <a:xfrm>
            <a:off x="2270125" y="3744595"/>
            <a:ext cx="8098790" cy="614680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2道题目，面试时长10分钟（10:00线上面试系统自动开始录制答题视频，10:10结束录制）。</a:t>
            </a:r>
            <a:endParaRPr lang="zh-CN" altLang="en-US" sz="14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7"/>
            </p:custDataLst>
          </p:nvPr>
        </p:nvSpPr>
        <p:spPr>
          <a:xfrm>
            <a:off x="2270125" y="1952625"/>
            <a:ext cx="8133715" cy="45085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425E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面试前</a:t>
            </a:r>
            <a:r>
              <a:rPr lang="en-US" altLang="zh-CN" sz="2000" b="1" spc="300">
                <a:solidFill>
                  <a:srgbClr val="425E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b="1" spc="300">
                <a:solidFill>
                  <a:srgbClr val="425E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考生登录方式</a:t>
            </a:r>
            <a:endParaRPr lang="zh-CN" altLang="en-US" sz="2000" b="1" spc="300">
              <a:solidFill>
                <a:srgbClr val="425E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8"/>
            </p:custDataLst>
          </p:nvPr>
        </p:nvSpPr>
        <p:spPr>
          <a:xfrm>
            <a:off x="2270125" y="2464435"/>
            <a:ext cx="8134350" cy="614680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考生通过电脑端登录线上面试系统并录制答题视频，手机端作为副机位辅助录像。</a:t>
            </a:r>
            <a:endParaRPr lang="zh-CN" altLang="en-US" sz="14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4405" y="1276985"/>
            <a:ext cx="5202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425EFD"/>
                </a:solidFill>
                <a:sym typeface="+mn-ea"/>
              </a:rPr>
              <a:t>本次线上面试采用结构化面试方式</a:t>
            </a:r>
            <a:endParaRPr lang="zh-CN" altLang="en-US" sz="2400" b="1">
              <a:solidFill>
                <a:srgbClr val="425EFD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面试前准备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7640" y="72072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1、面试设备要求：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市面主流配置的PC电脑（windows10及以上、Mac不限），运行内存不少于4G、带摄像头（手机+pad不可用）。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、智能手机终端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带有前置摄像头的智能手机，桌面手机支架或其他支撑物品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、浏 览 器 要 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提前下载好谷歌浏览器的最新版、360极速浏览器的最新版。优先使用谷歌浏览器。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谷歌浏览器下载地址：https://www.google.cn/intl/zh-CN/chrome/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360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极速浏览器地址：http://browser.360.cn/ee/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、网络带宽要求：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实际上行带宽2兆以上-2M(即2Mb/s)。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摄 像 头：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请确认电脑摄像头处在能够正常使用状态下,例如:QQ/微信/钉钉等视频聊天可以正常使用。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麦 克 风：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请确认电脑麦克风在正常使用状态下，可进行语音、视频通话。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7、其他备用物品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电脑内存放一张身份证（护照/居住证等有效证件）照片，以备面试前公安系统识别不通过时监考老师人工核查身份。一张空白草稿纸和写字笔。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20256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考前须知—考前准备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8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3069590"/>
            <a:ext cx="570230" cy="483870"/>
          </a:xfrm>
          <a:prstGeom prst="rect">
            <a:avLst/>
          </a:prstGeom>
        </p:spPr>
      </p:pic>
      <p:pic>
        <p:nvPicPr>
          <p:cNvPr id="3" name="图片 2" descr="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3562350"/>
            <a:ext cx="514985" cy="4959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7640" y="887095"/>
            <a:ext cx="11856720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考生应严格按照面试通知的时间提前30分钟进入面试系统，进行设备及网络调试及人脸公安身份核验，因未能及时做设备及网络调试影响面试的，考生自行负责。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</a:rPr>
              <a:t>未参加模拟测试、因个人设备、网络等问题影响正式面试录制或无法参加正式面试录制的考生，责任由考生自负。</a:t>
            </a:r>
            <a:endParaRPr lang="zh-CN" altLang="en-US" sz="1700" dirty="0">
              <a:latin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考生进入面试系统后，不得以任何方式透露本人的姓名、考号、毕业院校、身份、经历等个人信息，否则按违规违纪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面试环节中，为确保流程顺利进行，考生需事先确认设备电量充足且网络连接稳定。此外，考生应在正式面试前，关闭电脑上所有非面试相关的应用程序，包括但不限于聊天软件、多媒体播放程序、其他网页浏览器等，以维护面试界面的纯净与流畅。若因考生未遵循此规定，导致面试过程中出现弹窗、卡顿等影响面试进程或被系统误判为违纪的情况，相关责任应由考生自行承担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为不影响声音收录，面试视频录制时请禁止使用耳机，并关闭手机蓝牙；手机请勿放置在电脑等其他电子产品旁边。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考生须知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7640" y="887095"/>
            <a:ext cx="11856720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面试过程中设置了切屏限制，考生若切屏超过</a:t>
            </a:r>
            <a:r>
              <a:rPr lang="zh-CN" altLang="en-US" sz="17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次,单次切屏超过</a:t>
            </a:r>
            <a:r>
              <a:rPr lang="zh-CN" altLang="en-US" sz="17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秒，将无法再进入面试，请面试前务必关闭无关网站和软件。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</a:t>
            </a:r>
            <a:r>
              <a:rPr lang="zh-CN" altLang="en-US" sz="1700" dirty="0">
                <a:latin typeface="微软雅黑" panose="020B0503020204020204" pitchFamily="34" charset="-122"/>
              </a:rPr>
              <a:t>面试系统后台实时监控，全程电脑桌面录屏、电脑pc摄像头录像，手机副摄像头录像，请注意自己的仪容仪表和行为举止。在面试期间禁止对面试内容进行拍照、截屏或录屏，因此导致系统卡顿、退出、判为违纪的，所造成的后果由考生自行承担。</a:t>
            </a:r>
            <a:endParaRPr lang="zh-CN" altLang="en-US" sz="1700" dirty="0">
              <a:latin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sym typeface="+mn-ea"/>
              </a:rPr>
              <a:t>8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考生不能穿有纽扣的衣服，手机副机位视角要露出双手，开考前请在电脑摄像头下将草稿纸正反面进行展示。</a:t>
            </a:r>
            <a:endParaRPr lang="zh-CN" altLang="en-US" sz="1700" dirty="0">
              <a:latin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sym typeface="+mn-ea"/>
              </a:rPr>
              <a:t>9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1700" b="1" u="sng" dirty="0">
                <a:latin typeface="微软雅黑" panose="020B0503020204020204" pitchFamily="34" charset="-122"/>
                <a:sym typeface="+mn-ea"/>
              </a:rPr>
              <a:t>正式面试仅允许作答1次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，一旦作答完成将不能再返回修改，面试时间包含读题与思考时间、作答时间。答题限制时间到，系统将强制结束面试，面试作答完毕后，请务必在倒计时结束前完成面试答题。</a:t>
            </a:r>
            <a:endParaRPr lang="zh-CN" altLang="en-US" sz="1700" dirty="0">
              <a:latin typeface="微软雅黑" panose="020B0503020204020204" pitchFamily="34" charset="-122"/>
              <a:sym typeface="+mn-ea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sym typeface="+mn-ea"/>
              </a:rPr>
              <a:t>10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面试过程中，因设备硬件故障、系统更新、断电断网等问题导致面试无法正常进行的，面试时间不做延长。若因此导致面试作答数据无法正常提交，考生应在面试结束后30分钟内联系技术服务热线4008703077，否则由考生自行承担后果。</a:t>
            </a:r>
            <a:endParaRPr lang="zh-CN" altLang="en-US" sz="1700" dirty="0">
              <a:latin typeface="微软雅黑" panose="020B0503020204020204" pitchFamily="34" charset="-122"/>
              <a:sym typeface="+mn-ea"/>
            </a:endParaRPr>
          </a:p>
          <a:p>
            <a:pPr marL="266700" algn="just">
              <a:lnSpc>
                <a:spcPct val="200000"/>
              </a:lnSpc>
            </a:pP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考生须知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面试流程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面试流程—总体流程一览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" y="1911985"/>
            <a:ext cx="12098655" cy="30333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8016_2*l_h_a*1_1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DIAGRAM_VIRTUALLY_FRAME" val="{&quot;height&quot;:326.15,&quot;left&quot;:178.75,&quot;top&quot;:153.75,&quot;width&quot;:640.5}"/>
</p:tagLst>
</file>

<file path=ppt/tags/tag11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8016_2*l_h_f*1_1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4149,&quot;width&quot;:6816}"/>
</p:tagLst>
</file>

<file path=ppt/tags/tag14.xml><?xml version="1.0" encoding="utf-8"?>
<p:tagLst xmlns:p="http://schemas.openxmlformats.org/presentationml/2006/main">
  <p:tag name="KSO_WM_UNIT_PLACING_PICTURE_USER_VIEWPORT" val="{&quot;height&quot;:4159,&quot;width&quot;:6354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88016_2*l_i*1_2"/>
  <p:tag name="KSO_WM_TEMPLATE_CATEGORY" val="diagram"/>
  <p:tag name="KSO_WM_TEMPLATE_INDEX" val="2018801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88016_2*l_i*1_1"/>
  <p:tag name="KSO_WM_TEMPLATE_CATEGORY" val="diagram"/>
  <p:tag name="KSO_WM_TEMPLATE_INDEX" val="2018801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8016_2*l_h_a*1_3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  <p:tag name="KSO_WM_DIAGRAM_VIRTUALLY_FRAME" val="{&quot;height&quot;:326.15,&quot;left&quot;:178.75,&quot;top&quot;:153.75,&quot;width&quot;:640.5}"/>
</p:tagLst>
</file>

<file path=ppt/tags/tag7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8016_2*l_h_f*1_3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8016_2*l_h_a*1_2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DIAGRAM_VIRTUALLY_FRAME" val="{&quot;height&quot;:326.15,&quot;left&quot;:178.75,&quot;top&quot;:153.75,&quot;width&quot;:640.5}"/>
</p:tagLst>
</file>

<file path=ppt/tags/tag9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8016_2*l_h_f*1_2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heme/theme1.xml><?xml version="1.0" encoding="utf-8"?>
<a:theme xmlns:a="http://schemas.openxmlformats.org/drawingml/2006/main" name="2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4012</Words>
  <Application>WPS 演示</Application>
  <PresentationFormat>宽屏</PresentationFormat>
  <Paragraphs>212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等线</vt:lpstr>
      <vt:lpstr>等线 Light</vt:lpstr>
      <vt:lpstr>Calibri</vt:lpstr>
      <vt:lpstr>Arial Unicode MS</vt:lpstr>
      <vt:lpstr>仿宋_GB2312</vt:lpstr>
      <vt:lpstr>仿宋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四季度 不限量形象海报 设计方案</dc:title>
  <dc:creator>猴子</dc:creator>
  <cp:lastModifiedBy>好人</cp:lastModifiedBy>
  <cp:revision>5264</cp:revision>
  <cp:lastPrinted>2024-12-27T06:34:00Z</cp:lastPrinted>
  <dcterms:created xsi:type="dcterms:W3CDTF">2024-12-27T06:34:00Z</dcterms:created>
  <dcterms:modified xsi:type="dcterms:W3CDTF">2024-12-27T07:20:27Z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D3E5B6FA3376489392FC88DFAE1DAD7A_12</vt:lpwstr>
  </property>
</Properties>
</file>